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7" autoAdjust="0"/>
    <p:restoredTop sz="94660"/>
  </p:normalViewPr>
  <p:slideViewPr>
    <p:cSldViewPr snapToGrid="0">
      <p:cViewPr varScale="1">
        <p:scale>
          <a:sx n="68" d="100"/>
          <a:sy n="68" d="100"/>
        </p:scale>
        <p:origin x="54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1887-9BD0-47E8-98DD-2357F10EF0A4}" type="datetimeFigureOut">
              <a:rPr lang="zh-CN" altLang="en-US" smtClean="0"/>
              <a:t>2021/12/12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CA9A-C72B-4B22-9F39-711CA2AC807B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1260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1887-9BD0-47E8-98DD-2357F10EF0A4}" type="datetimeFigureOut">
              <a:rPr lang="zh-CN" altLang="en-US" smtClean="0"/>
              <a:t>2021/12/12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CA9A-C72B-4B22-9F39-711CA2AC80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385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1887-9BD0-47E8-98DD-2357F10EF0A4}" type="datetimeFigureOut">
              <a:rPr lang="zh-CN" altLang="en-US" smtClean="0"/>
              <a:t>2021/12/12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CA9A-C72B-4B22-9F39-711CA2AC80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417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EC0D56-B6B0-4ED6-87DC-AEE746E54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37EFFBB-68E4-4FA3-AAF7-DA84145FFD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BD5427D-542C-4436-9726-56947A90F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1887-9BD0-47E8-98DD-2357F10EF0A4}" type="datetimeFigureOut">
              <a:rPr lang="zh-CN" altLang="en-US" smtClean="0"/>
              <a:t>2021/12/12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D74608D-861D-4981-9458-EACABCD3A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0E755D3-A714-4361-95EE-981219F49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CA9A-C72B-4B22-9F39-711CA2AC80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310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1887-9BD0-47E8-98DD-2357F10EF0A4}" type="datetimeFigureOut">
              <a:rPr lang="zh-CN" altLang="en-US" smtClean="0"/>
              <a:t>2021/12/12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CA9A-C72B-4B22-9F39-711CA2AC80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617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1887-9BD0-47E8-98DD-2357F10EF0A4}" type="datetimeFigureOut">
              <a:rPr lang="zh-CN" altLang="en-US" smtClean="0"/>
              <a:t>2021/12/12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CA9A-C72B-4B22-9F39-711CA2AC807B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4251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1887-9BD0-47E8-98DD-2357F10EF0A4}" type="datetimeFigureOut">
              <a:rPr lang="zh-CN" altLang="en-US" smtClean="0"/>
              <a:t>2021/12/12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CA9A-C72B-4B22-9F39-711CA2AC80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4418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1887-9BD0-47E8-98DD-2357F10EF0A4}" type="datetimeFigureOut">
              <a:rPr lang="zh-CN" altLang="en-US" smtClean="0"/>
              <a:t>2021/12/12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CA9A-C72B-4B22-9F39-711CA2AC80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638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1887-9BD0-47E8-98DD-2357F10EF0A4}" type="datetimeFigureOut">
              <a:rPr lang="zh-CN" altLang="en-US" smtClean="0"/>
              <a:t>2021/12/12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CA9A-C72B-4B22-9F39-711CA2AC80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0035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1887-9BD0-47E8-98DD-2357F10EF0A4}" type="datetimeFigureOut">
              <a:rPr lang="zh-CN" altLang="en-US" smtClean="0"/>
              <a:t>2021/12/12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CA9A-C72B-4B22-9F39-711CA2AC80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7916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4381887-9BD0-47E8-98DD-2357F10EF0A4}" type="datetimeFigureOut">
              <a:rPr lang="zh-CN" altLang="en-US" smtClean="0"/>
              <a:t>2021/12/12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A3CA9A-C72B-4B22-9F39-711CA2AC80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454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1887-9BD0-47E8-98DD-2357F10EF0A4}" type="datetimeFigureOut">
              <a:rPr lang="zh-CN" altLang="en-US" smtClean="0"/>
              <a:t>2021/12/12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CA9A-C72B-4B22-9F39-711CA2AC80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263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4381887-9BD0-47E8-98DD-2357F10EF0A4}" type="datetimeFigureOut">
              <a:rPr lang="zh-CN" altLang="en-US" smtClean="0"/>
              <a:t>2021/12/12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DA3CA9A-C72B-4B22-9F39-711CA2AC807B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236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30175EE4-FBEE-42AF-87F3-497E00AC64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1" y="1574277"/>
            <a:ext cx="9747943" cy="4543720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117B47DD-8228-4E74-8377-ECF363F28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关于农业农村改革和现代农业产业融合发展几个问题</a:t>
            </a:r>
            <a:endParaRPr lang="zh-CN" altLang="en-US" b="1" i="0" u="none" strike="noStrike" kern="22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0F9C610-9A69-4994-BC36-E78A5FEDF7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b"/>
          <a:lstStyle/>
          <a:p>
            <a:pPr algn="just"/>
            <a:r>
              <a:rPr lang="zh-CN" altLang="en-US" dirty="0"/>
              <a:t>                                                                                                                           </a:t>
            </a:r>
            <a:r>
              <a:rPr lang="zh-CN" altLang="en-US" dirty="0">
                <a:highlight>
                  <a:srgbClr val="FFFF00"/>
                </a:highlight>
              </a:rPr>
              <a:t>主讲人：田茂民</a:t>
            </a:r>
            <a:endParaRPr lang="en-US" altLang="zh-CN" dirty="0">
              <a:highlight>
                <a:srgbClr val="FFFF00"/>
              </a:highlight>
            </a:endParaRPr>
          </a:p>
          <a:p>
            <a:pPr algn="just"/>
            <a:r>
              <a:rPr lang="zh-CN" altLang="en-US" dirty="0">
                <a:highlight>
                  <a:srgbClr val="FFFF00"/>
                </a:highlight>
              </a:rPr>
              <a:t>                                                                                                                                             中共党员</a:t>
            </a:r>
          </a:p>
        </p:txBody>
      </p:sp>
    </p:spTree>
    <p:extLst>
      <p:ext uri="{BB962C8B-B14F-4D97-AF65-F5344CB8AC3E}">
        <p14:creationId xmlns:p14="http://schemas.microsoft.com/office/powerpoint/2010/main" val="2517502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180C633-7043-44F7-8268-920DEB1C8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土地改革</a:t>
            </a:r>
            <a:endParaRPr lang="zh-CN" altLang="en-US" b="1" i="0" u="none" strike="noStrike" kern="22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981534D-74DC-45E3-B500-58DF66196E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endParaRPr lang="en-US" altLang="zh-CN" b="0" i="0" u="none" strike="noStrike" kern="100" baseline="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R="0" lvl="0" rtl="0"/>
            <a:endParaRPr lang="en-US" altLang="zh-CN" kern="1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两权分离：经营权与所有权分离</a:t>
            </a: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其中承包权享有自主权、政策补助权</a:t>
            </a: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改为三权分离：在两权基础上放开经营权，解决产业发展与要素聚合</a:t>
            </a: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其中经营权：在时间范围内享有经营收益权达到规范土地有序扭转</a:t>
            </a:r>
            <a:endParaRPr lang="zh-CN" altLang="en-US" sz="2400" b="0" i="0" u="none" strike="noStrike" kern="1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0035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E12885-DA40-48BA-8678-B93CBAB35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 dirty="0">
                <a:latin typeface="等线" panose="02010600030101010101" pitchFamily="2" charset="-122"/>
                <a:ea typeface="等线" panose="02010600030101010101" pitchFamily="2" charset="-122"/>
              </a:rPr>
              <a:t>生产关系</a:t>
            </a:r>
            <a:endParaRPr lang="zh-CN" altLang="en-US" b="1" i="0" u="none" strike="noStrike" kern="22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4E7B0B7-432B-4497-9C36-02B0785CBE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R="0" lvl="0" rtl="0"/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1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、宜机化改造是农业生产发展的必然趋势，是解决生产力的前提。</a:t>
            </a: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做法：农民扭转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——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村集体扭转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——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适度规模经营人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——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土地宜机化改造</a:t>
            </a: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组织方式：家庭为单位（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5</a:t>
            </a:r>
            <a:r>
              <a:rPr lang="en-US" altLang="zh-CN" sz="2400" b="0" i="0" u="none" strike="noStrike" kern="100" baseline="0" dirty="0">
                <a:latin typeface="Times New Roman" panose="02020603050405020304" pitchFamily="18" charset="0"/>
                <a:ea typeface="等线" panose="02010600030101010101" pitchFamily="2" charset="-122"/>
              </a:rPr>
              <a:t>0-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100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亩）。解决规模小、效益差的问题</a:t>
            </a: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例子：美国家庭农场耕种面积为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3500</a:t>
            </a:r>
            <a:r>
              <a:rPr lang="en-US" altLang="zh-CN" sz="2400" b="0" i="0" u="none" strike="noStrike" kern="100" baseline="0" dirty="0">
                <a:latin typeface="Times New Roman" panose="02020603050405020304" pitchFamily="18" charset="0"/>
                <a:ea typeface="等线" panose="02010600030101010101" pitchFamily="2" charset="-122"/>
              </a:rPr>
              <a:t>-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4500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亩，国内农户耕种面积不足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1</a:t>
            </a:r>
            <a:r>
              <a:rPr lang="en-US" altLang="zh-CN" sz="2400" b="0" i="0" u="none" strike="noStrike" kern="100" baseline="0" dirty="0">
                <a:latin typeface="Times New Roman" panose="02020603050405020304" pitchFamily="18" charset="0"/>
                <a:ea typeface="等线" panose="02010600030101010101" pitchFamily="2" charset="-122"/>
              </a:rPr>
              <a:t>0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亩地。</a:t>
            </a:r>
            <a:endParaRPr lang="zh-CN" altLang="en-US" sz="2400" b="0" i="0" u="none" strike="noStrike" kern="1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3619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FAE157-1C0E-45E9-AF86-299F149BD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altLang="zh-CN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zh-CN" altLang="en-US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、社会化服务问题</a:t>
            </a:r>
            <a:endParaRPr lang="zh-CN" altLang="en-US" b="1" i="0" u="none" strike="noStrike" kern="22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2423832-D7C1-45E4-913B-2670CE2F52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R="0" lvl="0" rtl="0"/>
            <a:r>
              <a:rPr lang="zh-CN" altLang="en-US" sz="28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例子：中化在山西服务标准，</a:t>
            </a:r>
            <a:r>
              <a:rPr lang="en-US" altLang="zh-CN" sz="28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9</a:t>
            </a:r>
            <a:r>
              <a:rPr lang="en-US" altLang="zh-CN" sz="2800" b="0" i="0" u="none" strike="noStrike" kern="100" baseline="0" dirty="0">
                <a:latin typeface="Times New Roman" panose="02020603050405020304" pitchFamily="18" charset="0"/>
                <a:ea typeface="等线" panose="02010600030101010101" pitchFamily="2" charset="-122"/>
              </a:rPr>
              <a:t>00</a:t>
            </a:r>
            <a:r>
              <a:rPr lang="zh-CN" altLang="en-US" sz="28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元</a:t>
            </a:r>
            <a:r>
              <a:rPr lang="en-US" altLang="zh-CN" sz="28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/</a:t>
            </a:r>
            <a:r>
              <a:rPr lang="zh-CN" altLang="en-US" sz="28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亩</a:t>
            </a:r>
            <a:r>
              <a:rPr lang="en-US" altLang="zh-CN" sz="2800" b="0" i="0" u="none" strike="noStrike" kern="100" baseline="0" dirty="0">
                <a:latin typeface="Times New Roman" panose="02020603050405020304" pitchFamily="18" charset="0"/>
                <a:ea typeface="等线" panose="02010600030101010101" pitchFamily="2" charset="-122"/>
              </a:rPr>
              <a:t>,</a:t>
            </a:r>
            <a:r>
              <a:rPr lang="zh-CN" altLang="en-US" sz="28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保证</a:t>
            </a:r>
            <a:r>
              <a:rPr lang="en-US" altLang="zh-CN" sz="28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1600</a:t>
            </a:r>
            <a:r>
              <a:rPr lang="zh-CN" altLang="en-US" sz="28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斤玉米每亩</a:t>
            </a:r>
            <a:endParaRPr lang="zh-CN" altLang="en-US" sz="2800" b="0" i="0" u="none" strike="noStrike" kern="1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25697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EFAF8CF-712B-41B0-87BF-A03D63A77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改革：</a:t>
            </a:r>
            <a:endParaRPr lang="zh-CN" altLang="en-US" b="1" i="0" u="none" strike="noStrike" kern="22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674231F-6306-4386-BEA6-40E75B0350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80" y="1874014"/>
            <a:ext cx="10058400" cy="4023360"/>
          </a:xfrm>
        </p:spPr>
        <p:txBody>
          <a:bodyPr anchor="ctr">
            <a:normAutofit/>
          </a:bodyPr>
          <a:lstStyle/>
          <a:p>
            <a:pPr marR="0" lvl="0" rtl="0"/>
            <a:r>
              <a:rPr lang="zh-CN" altLang="en-US" sz="28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目标要求：</a:t>
            </a:r>
            <a:endParaRPr lang="en-US" altLang="zh-CN" sz="2800" b="0" i="0" u="none" strike="noStrike" kern="100" baseline="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构建以家庭为基础或者以联合为纽带、社会化服务为支撑的立体式复合式农业经营体系</a:t>
            </a: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重点工作：建立全新农业经营体系</a:t>
            </a: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推进方式：多元融合、开放、共享、规范</a:t>
            </a:r>
            <a:endParaRPr lang="zh-CN" altLang="en-US" sz="2400" b="0" i="0" u="none" strike="noStrike" kern="1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19375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5426D2-83B9-4FEA-B4F4-648E2FB96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推进方式</a:t>
            </a:r>
            <a:r>
              <a:rPr lang="en-US" altLang="zh-CN" b="1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-</a:t>
            </a:r>
            <a:r>
              <a:rPr lang="zh-CN" altLang="en-US" b="1" i="0" u="none" strike="noStrike" kern="22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多元</a:t>
            </a:r>
            <a:endParaRPr lang="zh-CN" altLang="en-US" b="1" i="0" u="none" strike="noStrike" kern="22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5871821-DADA-4061-BF06-EC98D0DBD8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marR="0" lvl="0" rtl="0"/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1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、家庭经营类 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2.3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亿农户，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3</a:t>
            </a:r>
            <a:r>
              <a:rPr lang="en-US" altLang="zh-CN" sz="2400" b="0" i="0" u="none" strike="noStrike" kern="100" baseline="0" dirty="0">
                <a:latin typeface="Times New Roman" panose="02020603050405020304" pitchFamily="18" charset="0"/>
                <a:ea typeface="等线" panose="02010600030101010101" pitchFamily="2" charset="-122"/>
              </a:rPr>
              <a:t>000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万鱼牧民</a:t>
            </a:r>
          </a:p>
          <a:p>
            <a:pPr marR="0" lvl="0" rtl="0"/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、合作社互助型</a:t>
            </a:r>
          </a:p>
          <a:p>
            <a:pPr marR="0" lvl="0" rtl="0"/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3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、企业类：前中后服务实行高端化及个性化生产</a:t>
            </a:r>
          </a:p>
          <a:p>
            <a:pPr marR="0" lvl="0" rtl="0"/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4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、集体类</a:t>
            </a:r>
          </a:p>
          <a:p>
            <a:pPr marR="0" lvl="0" rtl="0"/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5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、社会化服务类</a:t>
            </a:r>
          </a:p>
          <a:p>
            <a:pPr marR="0" lvl="0" rtl="0"/>
            <a:endParaRPr lang="zh-CN" altLang="en-US" b="0" i="0" u="none" strike="noStrike" kern="1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25947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29979E-9AFE-425D-B4B5-A42BCE760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推进方式</a:t>
            </a:r>
            <a:r>
              <a:rPr lang="en-US" altLang="zh-CN" b="1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-</a:t>
            </a:r>
            <a:r>
              <a:rPr lang="zh-CN" altLang="en-US" b="1" i="0" u="none" strike="noStrike" kern="2200" baseline="0" dirty="0">
                <a:latin typeface="等线" panose="02010600030101010101" pitchFamily="2" charset="-122"/>
                <a:ea typeface="等线" panose="02010600030101010101" pitchFamily="2" charset="-122"/>
              </a:rPr>
              <a:t>融合发展</a:t>
            </a:r>
            <a:endParaRPr lang="zh-CN" altLang="en-US" b="1" i="0" u="none" strike="noStrike" kern="22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39C541C-A3FE-45ED-95F7-0F7D73FD2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R="0" lvl="0" rtl="0"/>
            <a:r>
              <a:rPr lang="zh-CN" altLang="en-US" sz="2800" b="1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多方合作，生产、银行、保险、政府、担保、市场</a:t>
            </a:r>
            <a:endParaRPr lang="zh-CN" altLang="en-US" sz="2800" b="1" i="0" u="none" strike="noStrike" kern="1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09026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12AB26-7FFC-48C5-8DA7-878CE0A39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推进方式</a:t>
            </a:r>
            <a:r>
              <a:rPr lang="en-US" altLang="zh-CN" b="1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-</a:t>
            </a:r>
            <a:r>
              <a:rPr lang="zh-CN" altLang="en-US" b="1" i="0" u="none" strike="noStrike" kern="22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开放</a:t>
            </a:r>
            <a:endParaRPr lang="zh-CN" altLang="en-US" b="1" i="0" u="none" strike="noStrike" kern="22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D1E0F6F-0762-414D-9BDB-FF8FE91D3E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marR="0" lvl="0" rtl="0"/>
            <a:r>
              <a:rPr lang="zh-CN" altLang="en-US" sz="2400" b="1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合作、竞争、对抗</a:t>
            </a: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举例：日本在中国山东、江苏一带大量扭转土地从事农业生产，中国东北有近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5</a:t>
            </a:r>
            <a:r>
              <a:rPr lang="en-US" altLang="zh-CN" sz="2400" b="0" i="0" u="none" strike="noStrike" kern="100" baseline="0" dirty="0">
                <a:latin typeface="Times New Roman" panose="02020603050405020304" pitchFamily="18" charset="0"/>
                <a:ea typeface="等线" panose="02010600030101010101" pitchFamily="2" charset="-122"/>
              </a:rPr>
              <a:t>0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万农民在俄罗斯远东地区扭转土地从事农业生产，中国建设兵团在乌克兰租赁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45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万亩从事农业生产</a:t>
            </a:r>
            <a:r>
              <a:rPr lang="zh-CN" altLang="en-US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。</a:t>
            </a:r>
            <a:endParaRPr lang="zh-CN" altLang="en-US" b="0" i="0" u="none" strike="noStrike" kern="1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25291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C0F05A-DA80-47FD-9A7F-2EC484CAE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推进方式</a:t>
            </a:r>
            <a:r>
              <a:rPr lang="en-US" altLang="zh-CN" b="1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-</a:t>
            </a:r>
            <a:r>
              <a:rPr lang="zh-CN" altLang="en-US" b="1" i="0" u="none" strike="noStrike" kern="22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共享</a:t>
            </a:r>
            <a:endParaRPr lang="zh-CN" altLang="en-US" b="1" i="0" u="none" strike="noStrike" kern="22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D1C65A6-94B1-4BE4-A3E3-E4E79E05ED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举例：日本农地、农用、农民用转为农地、农用、全民用</a:t>
            </a: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实行会员制：保证金账户</a:t>
            </a: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共享民宿：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62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天免费使用</a:t>
            </a: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土地股份合作共享</a:t>
            </a:r>
            <a:endParaRPr lang="zh-CN" altLang="en-US" sz="2400" b="0" i="0" u="none" strike="noStrike" kern="1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89332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879BFA-91A4-4121-9B16-61E38491A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推进方式</a:t>
            </a:r>
            <a:r>
              <a:rPr lang="en-US" altLang="zh-CN" b="1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-</a:t>
            </a:r>
            <a:r>
              <a:rPr lang="zh-CN" altLang="en-US" b="1" i="0" u="none" strike="noStrike" kern="2200" baseline="0" dirty="0">
                <a:latin typeface="等线" panose="02010600030101010101" pitchFamily="2" charset="-122"/>
                <a:ea typeface="等线" panose="02010600030101010101" pitchFamily="2" charset="-122"/>
              </a:rPr>
              <a:t>规范</a:t>
            </a:r>
            <a:endParaRPr lang="zh-CN" altLang="en-US" b="1" i="0" u="none" strike="noStrike" kern="22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0A6C340-DDE1-4B29-AC98-E3F718C657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农场：适度规模、一业为主、投入节约、农业为主</a:t>
            </a: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合作社：规范、合作、互助、提质、增效</a:t>
            </a: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企业：农业为主</a:t>
            </a:r>
            <a:endParaRPr lang="zh-CN" altLang="en-US" sz="2400" b="0" i="0" u="none" strike="noStrike" kern="1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641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E9AA454-2E38-412D-BE56-96C991225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历史变革</a:t>
            </a:r>
            <a:endParaRPr lang="zh-CN" altLang="en-US" b="1" i="0" u="none" strike="noStrike" kern="22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14EC540-68BF-482E-ADCC-D632093A91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1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、发展形势判断：融合发展、共同富裕、城乡统筹、以销促农、以城带乡。</a:t>
            </a:r>
          </a:p>
          <a:p>
            <a:pPr marR="0" lvl="0" rtl="0"/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、年代发展线</a:t>
            </a:r>
          </a:p>
          <a:p>
            <a:pPr marR="0" lvl="0" rtl="0"/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50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年农业支持工业，农村支持城市</a:t>
            </a: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外部型：工业化（宗主国帮助）殖民地国家</a:t>
            </a: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内部型：工业化中国走的路</a:t>
            </a:r>
          </a:p>
          <a:p>
            <a:pPr marR="0" lvl="0" rtl="0"/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57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年中苏交恶。。。</a:t>
            </a:r>
          </a:p>
          <a:p>
            <a:pPr marR="0" lvl="0" rtl="0"/>
            <a:endParaRPr lang="en-US" altLang="zh-CN" b="0" i="0" u="none" strike="noStrike" kern="1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8164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663391F-DDE4-4844-85BF-DD05CDCC8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683" y="290817"/>
            <a:ext cx="10723931" cy="1030350"/>
          </a:xfrm>
        </p:spPr>
        <p:txBody>
          <a:bodyPr/>
          <a:lstStyle/>
          <a:p>
            <a:pPr marR="0" rtl="0"/>
            <a:r>
              <a:rPr lang="zh-CN" altLang="en-US" b="1" i="0" u="none" strike="noStrike" kern="22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大包干时期</a:t>
            </a:r>
            <a:r>
              <a:rPr lang="en-US" altLang="zh-CN" b="1" i="0" u="none" strike="noStrike" kern="2200" baseline="0" dirty="0">
                <a:latin typeface="等线" panose="02010600030101010101" pitchFamily="2" charset="-122"/>
                <a:ea typeface="等线" panose="02010600030101010101" pitchFamily="2" charset="-122"/>
              </a:rPr>
              <a:t>——</a:t>
            </a:r>
            <a:r>
              <a:rPr lang="zh-CN" altLang="en-US" b="1" i="0" u="none" strike="noStrike" kern="2200" baseline="0" dirty="0">
                <a:latin typeface="等线" panose="02010600030101010101" pitchFamily="2" charset="-122"/>
                <a:ea typeface="等线" panose="02010600030101010101" pitchFamily="2" charset="-122"/>
              </a:rPr>
              <a:t>统分结合（结果吃饱饭）</a:t>
            </a:r>
            <a:endParaRPr lang="zh-CN" altLang="en-US" b="1" i="0" u="none" strike="noStrike" kern="22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865B37C-5BCC-4BE2-8483-3A2F16D986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79" y="1845734"/>
            <a:ext cx="10196031" cy="4206274"/>
          </a:xfrm>
        </p:spPr>
        <p:txBody>
          <a:bodyPr>
            <a:normAutofit fontScale="85000" lnSpcReduction="20000"/>
          </a:bodyPr>
          <a:lstStyle/>
          <a:p>
            <a:pPr marR="0" lvl="0" rtl="0"/>
            <a:endParaRPr lang="en-US" altLang="zh-CN" b="0" i="0" u="none" strike="noStrike" kern="100" baseline="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R="0" lvl="0" rtl="0"/>
            <a:endParaRPr lang="en-US" altLang="zh-CN" kern="1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R="0" lvl="0" rtl="0"/>
            <a:endParaRPr lang="en-US" altLang="zh-CN" b="0" i="0" u="none" strike="noStrike" kern="100" baseline="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R="0" lvl="0" rtl="0"/>
            <a:endParaRPr lang="en-US" altLang="zh-CN" kern="1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R="0" lvl="0" rtl="0"/>
            <a:endParaRPr lang="en-US" altLang="zh-CN" b="0" i="0" u="none" strike="noStrike" kern="100" baseline="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R="0" lvl="0" rtl="0"/>
            <a:endParaRPr lang="en-US" altLang="zh-CN" kern="1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R="0" lvl="0" rtl="0"/>
            <a:endParaRPr lang="en-US" altLang="zh-CN" b="0" i="0" u="none" strike="noStrike" kern="100" baseline="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R="0" lvl="0" rtl="0"/>
            <a:endParaRPr lang="en-US" altLang="zh-CN" kern="1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R="0" lvl="0" rtl="0"/>
            <a:endParaRPr lang="en-US" altLang="zh-CN" b="0" i="0" u="none" strike="noStrike" kern="100" baseline="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R="0" lvl="0" rtl="0"/>
            <a:r>
              <a:rPr lang="en-US" altLang="zh-CN" sz="26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9</a:t>
            </a:r>
            <a:r>
              <a:rPr lang="en-US" altLang="zh-CN" sz="2600" b="0" i="0" u="none" strike="noStrike" kern="100" baseline="0" dirty="0">
                <a:latin typeface="Times New Roman" panose="02020603050405020304" pitchFamily="18" charset="0"/>
                <a:ea typeface="等线" panose="02010600030101010101" pitchFamily="2" charset="-122"/>
              </a:rPr>
              <a:t>0</a:t>
            </a:r>
            <a:r>
              <a:rPr lang="zh-CN" altLang="en-US" sz="26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年代</a:t>
            </a:r>
            <a:r>
              <a:rPr lang="en-US" altLang="zh-CN" sz="26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——</a:t>
            </a:r>
            <a:r>
              <a:rPr lang="zh-CN" altLang="en-US" sz="26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希望农转非</a:t>
            </a:r>
          </a:p>
          <a:p>
            <a:pPr marR="0" lvl="0" rtl="0"/>
            <a:r>
              <a:rPr lang="en-US" altLang="zh-CN" sz="26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2007</a:t>
            </a:r>
            <a:r>
              <a:rPr lang="zh-CN" altLang="en-US" sz="26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年物权法出台，在基地确权，农民增加了财产性收入</a:t>
            </a:r>
          </a:p>
          <a:p>
            <a:pPr marR="0" lvl="0" rtl="0"/>
            <a:endParaRPr lang="en-US" altLang="zh-CN" b="0" i="0" u="none" strike="noStrike" kern="1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72035838-309C-4299-B916-26A35A88CC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730637"/>
              </p:ext>
            </p:extLst>
          </p:nvPr>
        </p:nvGraphicFramePr>
        <p:xfrm>
          <a:off x="1185240" y="1845733"/>
          <a:ext cx="7798502" cy="3188179"/>
        </p:xfrm>
        <a:graphic>
          <a:graphicData uri="http://schemas.openxmlformats.org/drawingml/2006/table">
            <a:tbl>
              <a:tblPr firstRow="1" firstCol="1" bandRow="1"/>
              <a:tblGrid>
                <a:gridCol w="1625625">
                  <a:extLst>
                    <a:ext uri="{9D8B030D-6E8A-4147-A177-3AD203B41FA5}">
                      <a16:colId xmlns:a16="http://schemas.microsoft.com/office/drawing/2014/main" val="311979642"/>
                    </a:ext>
                  </a:extLst>
                </a:gridCol>
                <a:gridCol w="2831733">
                  <a:extLst>
                    <a:ext uri="{9D8B030D-6E8A-4147-A177-3AD203B41FA5}">
                      <a16:colId xmlns:a16="http://schemas.microsoft.com/office/drawing/2014/main" val="998731119"/>
                    </a:ext>
                  </a:extLst>
                </a:gridCol>
                <a:gridCol w="1670572">
                  <a:extLst>
                    <a:ext uri="{9D8B030D-6E8A-4147-A177-3AD203B41FA5}">
                      <a16:colId xmlns:a16="http://schemas.microsoft.com/office/drawing/2014/main" val="1458241314"/>
                    </a:ext>
                  </a:extLst>
                </a:gridCol>
                <a:gridCol w="1670572">
                  <a:extLst>
                    <a:ext uri="{9D8B030D-6E8A-4147-A177-3AD203B41FA5}">
                      <a16:colId xmlns:a16="http://schemas.microsoft.com/office/drawing/2014/main" val="1607974104"/>
                    </a:ext>
                  </a:extLst>
                </a:gridCol>
              </a:tblGrid>
              <a:tr h="724586">
                <a:tc gridSpan="4">
                  <a:txBody>
                    <a:bodyPr/>
                    <a:lstStyle/>
                    <a:p>
                      <a:pPr algn="ctr"/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全国粮食生产及人民收入情况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847555"/>
                  </a:ext>
                </a:extLst>
              </a:tr>
              <a:tr h="579669">
                <a:tc>
                  <a:txBody>
                    <a:bodyPr/>
                    <a:lstStyle/>
                    <a:p>
                      <a:pPr algn="ctr"/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　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0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粮食生产量（亿斤）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农民年人均收入（元）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1809236"/>
                  </a:ext>
                </a:extLst>
              </a:tr>
              <a:tr h="579669">
                <a:tc>
                  <a:txBody>
                    <a:bodyPr/>
                    <a:lstStyle/>
                    <a:p>
                      <a:pPr algn="ctr"/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时期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全国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全国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重庆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5542079"/>
                  </a:ext>
                </a:extLst>
              </a:tr>
              <a:tr h="724586">
                <a:tc>
                  <a:txBody>
                    <a:bodyPr/>
                    <a:lstStyle/>
                    <a:p>
                      <a:pPr algn="ctr"/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1978</a:t>
                      </a:r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6095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134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125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65837"/>
                  </a:ext>
                </a:extLst>
              </a:tr>
              <a:tr h="579669">
                <a:tc>
                  <a:txBody>
                    <a:bodyPr/>
                    <a:lstStyle/>
                    <a:p>
                      <a:pPr algn="ctr"/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2020</a:t>
                      </a:r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13277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16021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15150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265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8247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998E22-5C6C-43FB-B028-221CA6BF5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农村支持城市形成“利差”</a:t>
            </a:r>
            <a:endParaRPr lang="zh-CN" altLang="en-US" b="1" i="0" u="none" strike="noStrike" kern="22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E4A1A73-9AB7-4DEA-9ADB-17344D0FF0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1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、统购统销（农产品进城，计划经济时代）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——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工产品下村。</a:t>
            </a:r>
          </a:p>
          <a:p>
            <a:pPr marR="0" lvl="0" rtl="0"/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、由农村集地变为国有土地</a:t>
            </a:r>
          </a:p>
          <a:p>
            <a:pPr marR="0" lvl="0" rtl="0"/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3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、农民工进城：同工不同酬、无五险一金、无社会保障</a:t>
            </a:r>
            <a:endParaRPr lang="en-US" altLang="zh-CN" sz="2400" b="0" i="0" u="none" strike="noStrike" kern="100" baseline="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R="0" lvl="0" rtl="0"/>
            <a:endParaRPr lang="en-US" altLang="zh-CN" sz="2400" kern="1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R="0" lvl="0" rtl="0"/>
            <a:endParaRPr lang="zh-CN" altLang="en-US" sz="2400" b="0" i="0" u="none" strike="noStrike" kern="100" baseline="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R="0" lvl="0" rtl="0"/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49</a:t>
            </a:r>
            <a:r>
              <a:rPr lang="en-US" altLang="zh-CN" sz="2400" b="0" i="0" u="none" strike="noStrike" kern="100" baseline="0" dirty="0">
                <a:latin typeface="Times New Roman" panose="02020603050405020304" pitchFamily="18" charset="0"/>
                <a:ea typeface="等线" panose="02010600030101010101" pitchFamily="2" charset="-122"/>
              </a:rPr>
              <a:t>-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80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年：农业贡献值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19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万亿人民币</a:t>
            </a:r>
          </a:p>
          <a:p>
            <a:pPr marR="0" lvl="0" rtl="0"/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4</a:t>
            </a:r>
            <a:r>
              <a:rPr lang="en-US" altLang="zh-CN" sz="2400" b="0" i="0" u="none" strike="noStrike" kern="100" baseline="0" dirty="0">
                <a:latin typeface="Times New Roman" panose="02020603050405020304" pitchFamily="18" charset="0"/>
                <a:ea typeface="等线" panose="02010600030101010101" pitchFamily="2" charset="-122"/>
              </a:rPr>
              <a:t>0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年农村共计投入成本：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1300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万亿（工业反哺农业初级时代）</a:t>
            </a:r>
            <a:endParaRPr lang="zh-CN" altLang="en-US" sz="2400" b="0" i="0" u="none" strike="noStrike" kern="1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0985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5A87A97-B7D7-4C38-80FB-78DF9678E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形势严峻</a:t>
            </a:r>
            <a:endParaRPr lang="zh-CN" altLang="en-US" b="1" i="0" u="none" strike="noStrike" kern="22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B6B3EAD-69E0-4F4D-9D67-7BB6876A05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en-US" altLang="zh-CN" sz="28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1</a:t>
            </a:r>
            <a:r>
              <a:rPr lang="zh-CN" altLang="en-US" sz="28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、生产成本上升</a:t>
            </a: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（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1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）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2017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年尿素价格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1500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元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/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吨，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2021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年尿素价格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3625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元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/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吨。</a:t>
            </a: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（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）比美生产成本高：</a:t>
            </a:r>
          </a:p>
          <a:p>
            <a:pPr marR="0" lvl="0" algn="ctr" rtl="0"/>
            <a:r>
              <a:rPr lang="zh-CN" altLang="en-US" sz="2400" b="0" i="0" u="none" strike="noStrike" kern="100" baseline="0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      水稻                              </a:t>
            </a:r>
            <a:r>
              <a:rPr lang="en-US" altLang="zh-CN" sz="2400" b="0" i="0" u="none" strike="noStrike" kern="100" baseline="0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56%</a:t>
            </a:r>
          </a:p>
          <a:p>
            <a:pPr marR="0" lvl="0" algn="ctr" rtl="0"/>
            <a:r>
              <a:rPr lang="zh-CN" altLang="en-US" sz="2400" b="0" i="0" u="none" strike="noStrike" kern="100" baseline="0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      玉米                              </a:t>
            </a:r>
            <a:r>
              <a:rPr lang="en-US" altLang="zh-CN" sz="2400" b="0" i="0" u="none" strike="noStrike" kern="100" baseline="0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87%</a:t>
            </a:r>
          </a:p>
          <a:p>
            <a:pPr marR="0" lvl="0" algn="ctr" rtl="0"/>
            <a:r>
              <a:rPr lang="zh-CN" altLang="en-US" sz="2400" b="0" i="0" u="none" strike="noStrike" kern="100" baseline="0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      小麦                              </a:t>
            </a:r>
            <a:r>
              <a:rPr lang="en-US" altLang="zh-CN" sz="2400" b="0" i="0" u="none" strike="noStrike" kern="100" baseline="0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36%</a:t>
            </a:r>
          </a:p>
          <a:p>
            <a:pPr marR="0" lvl="0" algn="ctr" rtl="0"/>
            <a:r>
              <a:rPr lang="zh-CN" altLang="en-US" sz="2400" b="0" i="0" u="none" strike="noStrike" kern="100" baseline="0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      大豆                              </a:t>
            </a:r>
            <a:r>
              <a:rPr lang="en-US" altLang="zh-CN" sz="2400" b="0" i="0" u="none" strike="noStrike" kern="100" baseline="0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60%</a:t>
            </a:r>
            <a:endParaRPr lang="zh-CN" altLang="en-US" sz="2400" b="0" i="0" u="none" strike="noStrike" kern="100" baseline="0" dirty="0">
              <a:solidFill>
                <a:srgbClr val="FF0000"/>
              </a:solidFill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9139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E05006-C943-422C-B2E3-7F86578D4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altLang="zh-CN" b="1" i="0" u="none" strike="noStrike" kern="2200" baseline="0" dirty="0"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zh-CN" altLang="en-US" b="1" i="0" u="none" strike="noStrike" kern="2200" baseline="0" dirty="0">
                <a:latin typeface="等线" panose="02010600030101010101" pitchFamily="2" charset="-122"/>
                <a:ea typeface="等线" panose="02010600030101010101" pitchFamily="2" charset="-122"/>
              </a:rPr>
              <a:t>、农产品价格下行压力</a:t>
            </a:r>
            <a:endParaRPr lang="zh-CN" altLang="en-US" b="1" i="0" u="none" strike="noStrike" kern="22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F1B0C96-13FA-4251-A559-F44E8578D2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108B4C90-660F-4478-8B0E-CB2D7A13FF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540385"/>
              </p:ext>
            </p:extLst>
          </p:nvPr>
        </p:nvGraphicFramePr>
        <p:xfrm>
          <a:off x="1505241" y="1845733"/>
          <a:ext cx="9650438" cy="4023360"/>
        </p:xfrm>
        <a:graphic>
          <a:graphicData uri="http://schemas.openxmlformats.org/drawingml/2006/table">
            <a:tbl>
              <a:tblPr firstRow="1" firstCol="1" bandRow="1"/>
              <a:tblGrid>
                <a:gridCol w="3591251">
                  <a:extLst>
                    <a:ext uri="{9D8B030D-6E8A-4147-A177-3AD203B41FA5}">
                      <a16:colId xmlns:a16="http://schemas.microsoft.com/office/drawing/2014/main" val="2971565438"/>
                    </a:ext>
                  </a:extLst>
                </a:gridCol>
                <a:gridCol w="3408778">
                  <a:extLst>
                    <a:ext uri="{9D8B030D-6E8A-4147-A177-3AD203B41FA5}">
                      <a16:colId xmlns:a16="http://schemas.microsoft.com/office/drawing/2014/main" val="1937915946"/>
                    </a:ext>
                  </a:extLst>
                </a:gridCol>
                <a:gridCol w="2650409">
                  <a:extLst>
                    <a:ext uri="{9D8B030D-6E8A-4147-A177-3AD203B41FA5}">
                      <a16:colId xmlns:a16="http://schemas.microsoft.com/office/drawing/2014/main" val="2738737225"/>
                    </a:ext>
                  </a:extLst>
                </a:gridCol>
              </a:tblGrid>
              <a:tr h="502920">
                <a:tc gridSpan="3">
                  <a:txBody>
                    <a:bodyPr/>
                    <a:lstStyle/>
                    <a:p>
                      <a:pPr algn="ctr"/>
                      <a:r>
                        <a:rPr lang="zh-CN" sz="28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农产品进口价格</a:t>
                      </a:r>
                      <a:endParaRPr lang="zh-CN" sz="2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378133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zh-CN" sz="28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品类</a:t>
                      </a:r>
                      <a:endParaRPr lang="zh-CN" sz="2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售价</a:t>
                      </a:r>
                      <a:endParaRPr lang="zh-CN" sz="2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 ker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单位</a:t>
                      </a:r>
                      <a:endParaRPr lang="zh-CN" sz="2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1216499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zh-CN" sz="28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小麦</a:t>
                      </a:r>
                      <a:endParaRPr lang="zh-CN" sz="2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1800</a:t>
                      </a:r>
                      <a:endParaRPr lang="zh-CN" sz="2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 ker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r>
                        <a:rPr lang="en-US" sz="2800" ker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/</a:t>
                      </a:r>
                      <a:r>
                        <a:rPr lang="zh-CN" sz="2800" ker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吨</a:t>
                      </a:r>
                      <a:endParaRPr lang="zh-CN" sz="2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9824026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zh-CN" sz="2800" ker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玉米</a:t>
                      </a:r>
                      <a:endParaRPr lang="zh-CN" sz="2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2000</a:t>
                      </a:r>
                      <a:endParaRPr lang="zh-CN" sz="2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r>
                        <a:rPr lang="en-US" sz="28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/</a:t>
                      </a:r>
                      <a:r>
                        <a:rPr lang="zh-CN" sz="28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吨</a:t>
                      </a:r>
                      <a:endParaRPr lang="zh-CN" sz="2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5563678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zh-CN" sz="2800" ker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大米</a:t>
                      </a:r>
                      <a:endParaRPr lang="zh-CN" sz="2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3300</a:t>
                      </a:r>
                      <a:endParaRPr lang="zh-CN" sz="2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r>
                        <a:rPr lang="en-US" sz="28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/</a:t>
                      </a:r>
                      <a:r>
                        <a:rPr lang="zh-CN" sz="28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吨</a:t>
                      </a:r>
                      <a:endParaRPr lang="zh-CN" sz="2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2784804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zh-CN" sz="2800" ker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猪肉</a:t>
                      </a:r>
                      <a:endParaRPr lang="zh-CN" sz="2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13000</a:t>
                      </a:r>
                      <a:endParaRPr lang="zh-CN" sz="2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r>
                        <a:rPr lang="en-US" sz="28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/</a:t>
                      </a:r>
                      <a:r>
                        <a:rPr lang="zh-CN" sz="28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吨</a:t>
                      </a:r>
                      <a:endParaRPr lang="zh-CN" sz="2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9008114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zh-CN" sz="2800" ker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牛羊肉</a:t>
                      </a:r>
                      <a:endParaRPr lang="zh-CN" sz="2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26000</a:t>
                      </a:r>
                      <a:endParaRPr lang="zh-CN" sz="2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r>
                        <a:rPr lang="en-US" sz="28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/</a:t>
                      </a:r>
                      <a:r>
                        <a:rPr lang="zh-CN" sz="28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吨</a:t>
                      </a:r>
                      <a:endParaRPr lang="zh-CN" sz="2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0296706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algn="just"/>
                      <a:r>
                        <a:rPr lang="en-US" sz="2800" kern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2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2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800" kern="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2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11239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9057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5B59AD-3F0A-43A7-8BA7-A63567C52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altLang="zh-CN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3</a:t>
            </a:r>
            <a:r>
              <a:rPr lang="zh-CN" altLang="en-US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、资源环境约束</a:t>
            </a:r>
            <a:endParaRPr lang="zh-CN" altLang="en-US" b="1" i="0" u="none" strike="noStrike" kern="22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55B25C9-8DC1-4899-92F9-A9DB38E030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09938C1B-388B-40DF-93E1-A1171152D6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839179"/>
              </p:ext>
            </p:extLst>
          </p:nvPr>
        </p:nvGraphicFramePr>
        <p:xfrm>
          <a:off x="1097281" y="1737360"/>
          <a:ext cx="10058401" cy="41317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36897">
                  <a:extLst>
                    <a:ext uri="{9D8B030D-6E8A-4147-A177-3AD203B41FA5}">
                      <a16:colId xmlns:a16="http://schemas.microsoft.com/office/drawing/2014/main" val="3065884235"/>
                    </a:ext>
                  </a:extLst>
                </a:gridCol>
                <a:gridCol w="2748474">
                  <a:extLst>
                    <a:ext uri="{9D8B030D-6E8A-4147-A177-3AD203B41FA5}">
                      <a16:colId xmlns:a16="http://schemas.microsoft.com/office/drawing/2014/main" val="3512016726"/>
                    </a:ext>
                  </a:extLst>
                </a:gridCol>
                <a:gridCol w="2424556">
                  <a:extLst>
                    <a:ext uri="{9D8B030D-6E8A-4147-A177-3AD203B41FA5}">
                      <a16:colId xmlns:a16="http://schemas.microsoft.com/office/drawing/2014/main" val="311932053"/>
                    </a:ext>
                  </a:extLst>
                </a:gridCol>
                <a:gridCol w="2748474">
                  <a:extLst>
                    <a:ext uri="{9D8B030D-6E8A-4147-A177-3AD203B41FA5}">
                      <a16:colId xmlns:a16="http://schemas.microsoft.com/office/drawing/2014/main" val="2098061748"/>
                    </a:ext>
                  </a:extLst>
                </a:gridCol>
              </a:tblGrid>
              <a:tr h="715894">
                <a:tc gridSpan="4">
                  <a:txBody>
                    <a:bodyPr/>
                    <a:lstStyle/>
                    <a:p>
                      <a:pPr algn="ctr"/>
                      <a:r>
                        <a:rPr lang="zh-CN" sz="3200" kern="0" dirty="0">
                          <a:effectLst/>
                        </a:rPr>
                        <a:t>农资投入品年消耗量</a:t>
                      </a:r>
                      <a:endParaRPr lang="zh-CN" sz="28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2504325"/>
                  </a:ext>
                </a:extLst>
              </a:tr>
              <a:tr h="715894">
                <a:tc>
                  <a:txBody>
                    <a:bodyPr/>
                    <a:lstStyle/>
                    <a:p>
                      <a:pPr algn="ctr"/>
                      <a:r>
                        <a:rPr lang="zh-CN" sz="2400" kern="0">
                          <a:effectLst/>
                        </a:rPr>
                        <a:t>年限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400" kern="0">
                          <a:effectLst/>
                        </a:rPr>
                        <a:t>化肥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400" kern="0" dirty="0">
                          <a:effectLst/>
                        </a:rPr>
                        <a:t>农药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400" kern="0">
                          <a:effectLst/>
                        </a:rPr>
                        <a:t>农膜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266408148"/>
                  </a:ext>
                </a:extLst>
              </a:tr>
              <a:tr h="1349973">
                <a:tc>
                  <a:txBody>
                    <a:bodyPr/>
                    <a:lstStyle/>
                    <a:p>
                      <a:pPr algn="ctr"/>
                      <a:r>
                        <a:rPr lang="en-US" sz="2400" kern="0">
                          <a:effectLst/>
                        </a:rPr>
                        <a:t>1978</a:t>
                      </a:r>
                      <a:r>
                        <a:rPr lang="zh-CN" sz="2400" kern="0">
                          <a:effectLst/>
                        </a:rPr>
                        <a:t>年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kern="0">
                          <a:effectLst/>
                        </a:rPr>
                        <a:t>800</a:t>
                      </a:r>
                      <a:r>
                        <a:rPr lang="zh-CN" sz="2400" kern="0">
                          <a:effectLst/>
                        </a:rPr>
                        <a:t>万吨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kern="0" dirty="0">
                          <a:effectLst/>
                        </a:rPr>
                        <a:t>180</a:t>
                      </a:r>
                      <a:r>
                        <a:rPr lang="zh-CN" sz="2400" kern="0" dirty="0">
                          <a:effectLst/>
                        </a:rPr>
                        <a:t>万吨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kern="0">
                          <a:effectLst/>
                        </a:rPr>
                        <a:t>0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598633164"/>
                  </a:ext>
                </a:extLst>
              </a:tr>
              <a:tr h="1349973">
                <a:tc>
                  <a:txBody>
                    <a:bodyPr/>
                    <a:lstStyle/>
                    <a:p>
                      <a:pPr algn="ctr"/>
                      <a:r>
                        <a:rPr lang="en-US" sz="2400" kern="0">
                          <a:effectLst/>
                        </a:rPr>
                        <a:t>2020</a:t>
                      </a:r>
                      <a:r>
                        <a:rPr lang="zh-CN" sz="2400" kern="0">
                          <a:effectLst/>
                        </a:rPr>
                        <a:t>年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kern="0">
                          <a:effectLst/>
                        </a:rPr>
                        <a:t>5900</a:t>
                      </a:r>
                      <a:r>
                        <a:rPr lang="zh-CN" sz="2400" kern="0">
                          <a:effectLst/>
                        </a:rPr>
                        <a:t>万吨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kern="0">
                          <a:effectLst/>
                        </a:rPr>
                        <a:t>230</a:t>
                      </a:r>
                      <a:r>
                        <a:rPr lang="zh-CN" sz="2400" kern="0">
                          <a:effectLst/>
                        </a:rPr>
                        <a:t>万吨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kern="0" dirty="0">
                          <a:effectLst/>
                        </a:rPr>
                        <a:t>2500</a:t>
                      </a:r>
                      <a:r>
                        <a:rPr lang="zh-CN" sz="2400" kern="0" dirty="0">
                          <a:effectLst/>
                        </a:rPr>
                        <a:t>万吨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6235235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5771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108AA16-C0C9-4084-8A51-AC4DCED56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zh-CN" altLang="en-US" b="0" i="0" u="none" strike="noStrike" baseline="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	</a:t>
            </a:r>
            <a:r>
              <a:rPr lang="en-US" altLang="zh-CN" b="1" i="0" u="none" strike="noStrike" kern="2200" baseline="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4</a:t>
            </a:r>
            <a:r>
              <a:rPr lang="zh-CN" altLang="en-US" b="1" i="0" u="none" strike="noStrike" kern="2200" baseline="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、农业农村深刻变革</a:t>
            </a:r>
            <a:endParaRPr lang="zh-CN" altLang="en-US" b="1" i="0" u="none" strike="noStrike" kern="2200" baseline="0" dirty="0">
              <a:solidFill>
                <a:srgbClr val="000000"/>
              </a:solidFill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39A82D7-C207-403D-BC66-68680C4640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CN" altLang="en-US" sz="2800" b="1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打造环境友好型农业</a:t>
            </a:r>
            <a:endParaRPr lang="en-US" altLang="zh-CN" sz="2800" b="1" i="0" u="none" strike="noStrike" kern="100" baseline="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R="0" lvl="0" rtl="0"/>
            <a:endParaRPr lang="zh-CN" altLang="en-US" b="1" i="0" u="none" strike="noStrike" kern="100" baseline="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现状：农转工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2.88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亿人        农转城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6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亿人</a:t>
            </a: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导致：两空一老，产业空心，村庄衰败，谁来种地？？？</a:t>
            </a: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对策：改革土地制度</a:t>
            </a: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（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1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）落实所有权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——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集体</a:t>
            </a: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（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）稳定承包权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——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农户</a:t>
            </a:r>
          </a:p>
          <a:p>
            <a:pPr marR="0" lvl="0" rtl="0"/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（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3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）放活经营权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——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适度规模</a:t>
            </a:r>
            <a:r>
              <a:rPr lang="en-US" altLang="zh-CN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——</a:t>
            </a:r>
            <a:r>
              <a:rPr lang="zh-CN" altLang="en-US" sz="2400" b="0" i="0" u="none" strike="noStrike" kern="100" baseline="0" dirty="0">
                <a:latin typeface="等线" panose="02010600030101010101" pitchFamily="2" charset="-122"/>
                <a:ea typeface="等线" panose="02010600030101010101" pitchFamily="2" charset="-122"/>
              </a:rPr>
              <a:t>职业农民</a:t>
            </a:r>
            <a:endParaRPr lang="zh-CN" altLang="en-US" sz="2400" b="0" i="0" u="none" strike="noStrike" kern="100" baseline="0" dirty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2111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7C12DC-5490-413C-9112-074774F72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>
                <a:latin typeface="等线" panose="02010600030101010101" pitchFamily="2" charset="-122"/>
                <a:ea typeface="等线" panose="02010600030101010101" pitchFamily="2" charset="-122"/>
              </a:rPr>
              <a:t>土地的属性</a:t>
            </a:r>
            <a:endParaRPr lang="zh-CN" altLang="en-US" b="1" i="0" u="none" strike="noStrike" kern="2200" baseline="0"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358F21B-7C98-437C-A08A-8EA3371F14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endParaRPr lang="zh-CN" altLang="en-US" b="0" i="0" u="none" strike="noStrike" kern="100" baseline="0" dirty="0">
              <a:solidFill>
                <a:srgbClr val="000000"/>
              </a:solidFill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8F1737AF-EE09-4FD6-9CC5-D147063646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077324"/>
              </p:ext>
            </p:extLst>
          </p:nvPr>
        </p:nvGraphicFramePr>
        <p:xfrm>
          <a:off x="1097280" y="1845733"/>
          <a:ext cx="10714506" cy="44513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3408">
                  <a:extLst>
                    <a:ext uri="{9D8B030D-6E8A-4147-A177-3AD203B41FA5}">
                      <a16:colId xmlns:a16="http://schemas.microsoft.com/office/drawing/2014/main" val="3688623348"/>
                    </a:ext>
                  </a:extLst>
                </a:gridCol>
                <a:gridCol w="3344500">
                  <a:extLst>
                    <a:ext uri="{9D8B030D-6E8A-4147-A177-3AD203B41FA5}">
                      <a16:colId xmlns:a16="http://schemas.microsoft.com/office/drawing/2014/main" val="961320040"/>
                    </a:ext>
                  </a:extLst>
                </a:gridCol>
                <a:gridCol w="5906598">
                  <a:extLst>
                    <a:ext uri="{9D8B030D-6E8A-4147-A177-3AD203B41FA5}">
                      <a16:colId xmlns:a16="http://schemas.microsoft.com/office/drawing/2014/main" val="805069384"/>
                    </a:ext>
                  </a:extLst>
                </a:gridCol>
              </a:tblGrid>
              <a:tr h="641144">
                <a:tc gridSpan="3">
                  <a:txBody>
                    <a:bodyPr/>
                    <a:lstStyle/>
                    <a:p>
                      <a:pPr algn="ctr"/>
                      <a:r>
                        <a:rPr lang="zh-CN" sz="2400" kern="0">
                          <a:effectLst/>
                        </a:rPr>
                        <a:t>土地属性的历史变化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4346086"/>
                  </a:ext>
                </a:extLst>
              </a:tr>
              <a:tr h="641144">
                <a:tc>
                  <a:txBody>
                    <a:bodyPr/>
                    <a:lstStyle/>
                    <a:p>
                      <a:pPr algn="l"/>
                      <a:r>
                        <a:rPr lang="zh-CN" sz="2400" kern="0">
                          <a:effectLst/>
                        </a:rPr>
                        <a:t>时期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sz="2400" kern="0">
                          <a:effectLst/>
                        </a:rPr>
                        <a:t>属性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sz="2400" kern="0">
                          <a:effectLst/>
                        </a:rPr>
                        <a:t>备注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305210614"/>
                  </a:ext>
                </a:extLst>
              </a:tr>
              <a:tr h="641144">
                <a:tc>
                  <a:txBody>
                    <a:bodyPr/>
                    <a:lstStyle/>
                    <a:p>
                      <a:pPr algn="l"/>
                      <a:r>
                        <a:rPr lang="zh-CN" sz="2400" kern="0">
                          <a:effectLst/>
                        </a:rPr>
                        <a:t>封建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sz="2400" kern="0">
                          <a:effectLst/>
                        </a:rPr>
                        <a:t>土地国有分封制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46053487"/>
                  </a:ext>
                </a:extLst>
              </a:tr>
              <a:tr h="641144">
                <a:tc>
                  <a:txBody>
                    <a:bodyPr/>
                    <a:lstStyle/>
                    <a:p>
                      <a:pPr algn="l"/>
                      <a:r>
                        <a:rPr lang="zh-CN" sz="2400" kern="0">
                          <a:effectLst/>
                        </a:rPr>
                        <a:t>半封建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sz="2400" kern="0">
                          <a:effectLst/>
                        </a:rPr>
                        <a:t>土地私有、私营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sz="2400" kern="0">
                          <a:effectLst/>
                        </a:rPr>
                        <a:t>家庭单元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659848484"/>
                  </a:ext>
                </a:extLst>
              </a:tr>
              <a:tr h="641144">
                <a:tc>
                  <a:txBody>
                    <a:bodyPr/>
                    <a:lstStyle/>
                    <a:p>
                      <a:pPr algn="l"/>
                      <a:r>
                        <a:rPr lang="en-US" sz="2400" kern="0">
                          <a:effectLst/>
                        </a:rPr>
                        <a:t>49-53</a:t>
                      </a:r>
                      <a:r>
                        <a:rPr lang="zh-CN" sz="2400" kern="0">
                          <a:effectLst/>
                        </a:rPr>
                        <a:t>年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sz="2400" kern="0">
                          <a:effectLst/>
                        </a:rPr>
                        <a:t>农民土地所有制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sz="2400" kern="0">
                          <a:effectLst/>
                        </a:rPr>
                        <a:t>家庭单元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519754861"/>
                  </a:ext>
                </a:extLst>
              </a:tr>
              <a:tr h="641144">
                <a:tc>
                  <a:txBody>
                    <a:bodyPr/>
                    <a:lstStyle/>
                    <a:p>
                      <a:pPr algn="l"/>
                      <a:r>
                        <a:rPr lang="en-US" sz="2400" kern="0">
                          <a:effectLst/>
                        </a:rPr>
                        <a:t>53-80</a:t>
                      </a:r>
                      <a:r>
                        <a:rPr lang="zh-CN" sz="2400" kern="0">
                          <a:effectLst/>
                        </a:rPr>
                        <a:t>年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sz="2400" kern="0">
                          <a:effectLst/>
                        </a:rPr>
                        <a:t>集体所有，公有公营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864377601"/>
                  </a:ext>
                </a:extLst>
              </a:tr>
              <a:tr h="604509">
                <a:tc>
                  <a:txBody>
                    <a:bodyPr/>
                    <a:lstStyle/>
                    <a:p>
                      <a:pPr algn="l"/>
                      <a:r>
                        <a:rPr lang="en-US" sz="2400" kern="0">
                          <a:effectLst/>
                        </a:rPr>
                        <a:t>80-</a:t>
                      </a:r>
                      <a:r>
                        <a:rPr lang="zh-CN" sz="2400" kern="0">
                          <a:effectLst/>
                        </a:rPr>
                        <a:t>今天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sz="2400" kern="0">
                          <a:effectLst/>
                        </a:rPr>
                        <a:t>共有私营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sz="2400" kern="0" dirty="0">
                          <a:effectLst/>
                        </a:rPr>
                        <a:t>土地占有、使用、收益归经营人所有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081287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8552474"/>
      </p:ext>
    </p:extLst>
  </p:cSld>
  <p:clrMapOvr>
    <a:masterClrMapping/>
  </p:clrMapOvr>
</p:sld>
</file>

<file path=ppt/theme/theme1.xml><?xml version="1.0" encoding="utf-8"?>
<a:theme xmlns:a="http://schemas.openxmlformats.org/drawingml/2006/main" name="回顾">
  <a:themeElements>
    <a:clrScheme name="回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32</TotalTime>
  <Words>871</Words>
  <Application>Microsoft Office PowerPoint</Application>
  <PresentationFormat>宽屏</PresentationFormat>
  <Paragraphs>157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3" baseType="lpstr">
      <vt:lpstr>等线</vt:lpstr>
      <vt:lpstr>Calibri</vt:lpstr>
      <vt:lpstr>Calibri Light</vt:lpstr>
      <vt:lpstr>Times New Roman</vt:lpstr>
      <vt:lpstr>回顾</vt:lpstr>
      <vt:lpstr>关于农业农村改革和现代农业产业融合发展几个问题</vt:lpstr>
      <vt:lpstr>历史变革</vt:lpstr>
      <vt:lpstr>大包干时期——统分结合（结果吃饱饭）</vt:lpstr>
      <vt:lpstr>农村支持城市形成“利差”</vt:lpstr>
      <vt:lpstr>形势严峻</vt:lpstr>
      <vt:lpstr>2、农产品价格下行压力</vt:lpstr>
      <vt:lpstr>3、资源环境约束</vt:lpstr>
      <vt:lpstr> 4、农业农村深刻变革</vt:lpstr>
      <vt:lpstr>土地的属性</vt:lpstr>
      <vt:lpstr>土地改革</vt:lpstr>
      <vt:lpstr>生产关系</vt:lpstr>
      <vt:lpstr>2、社会化服务问题</vt:lpstr>
      <vt:lpstr>改革：</vt:lpstr>
      <vt:lpstr>推进方式-多元</vt:lpstr>
      <vt:lpstr>推进方式-融合发展</vt:lpstr>
      <vt:lpstr>推进方式-开放</vt:lpstr>
      <vt:lpstr>推进方式-共享</vt:lpstr>
      <vt:lpstr>推进方式-规范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关于农业农村改革和现代农业产业融合发展几个问题</dc:title>
  <dc:creator>田 仁洁</dc:creator>
  <cp:lastModifiedBy>田 仁洁</cp:lastModifiedBy>
  <cp:revision>6</cp:revision>
  <dcterms:created xsi:type="dcterms:W3CDTF">2021-12-12T14:04:10Z</dcterms:created>
  <dcterms:modified xsi:type="dcterms:W3CDTF">2021-12-12T14:37:03Z</dcterms:modified>
</cp:coreProperties>
</file>